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C5CB-7AAD-4F8B-8B78-94BE462977E4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018B-D054-4874-ABBF-CB02171FD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2018B-D054-4874-ABBF-CB02171FD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61C68-3841-45D7-BED6-7B628DDCB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47BB-5929-45A8-BAE9-2339F8E3C2B6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BB82-EF0B-45EF-96A1-981364D0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2" y="875908"/>
            <a:ext cx="7668579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kk-KZ" sz="2000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ӘЛ-ФАРАБИ АТЫНДАҒЫ ҚАЗАҚ ҰЛТТЫҚ УНИВЕРСИТЕТІ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928" y="1474370"/>
            <a:ext cx="7155910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lang="ru-RU" sz="2000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Биология </a:t>
            </a:r>
            <a:r>
              <a:rPr lang="ru-RU" sz="2000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биотехнология </a:t>
            </a:r>
            <a:r>
              <a:rPr lang="ru-RU" sz="2000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637" y="3020753"/>
            <a:ext cx="11573165" cy="3184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400" b="1" spc="-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Курстың</a:t>
            </a:r>
            <a:r>
              <a:rPr lang="ru-RU" sz="2400" b="1" spc="-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7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2400" b="1" spc="-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ОВ2212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Биотехнология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6933">
              <a:spcBef>
                <a:spcPts val="133"/>
              </a:spcBef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50000"/>
              </a:lnSpc>
              <a:spcBef>
                <a:spcPts val="133"/>
              </a:spcBef>
            </a:pPr>
            <a:r>
              <a:rPr lang="ru-RU" sz="2400" b="1" spc="-13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2-модуль</a:t>
            </a:r>
            <a:r>
              <a:rPr lang="ru-RU" sz="2400" b="1" spc="-13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spc="-1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4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3" dirty="0" err="1">
                <a:latin typeface="Arial" panose="020B0604020202020204" pitchFamily="34" charset="0"/>
                <a:cs typeface="Arial" panose="020B0604020202020204" pitchFamily="34" charset="0"/>
              </a:rPr>
              <a:t>сатыдағы</a:t>
            </a:r>
            <a:r>
              <a:rPr lang="ru-RU"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3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өсімдіктердің</a:t>
            </a:r>
            <a:r>
              <a:rPr lang="ru-RU"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3" dirty="0" err="1">
                <a:latin typeface="Arial" panose="020B0604020202020204" pitchFamily="34" charset="0"/>
                <a:cs typeface="Arial" panose="020B0604020202020204" pitchFamily="34" charset="0"/>
              </a:rPr>
              <a:t>клеткалары</a:t>
            </a:r>
            <a:r>
              <a:rPr lang="ru-RU" sz="2400" spc="-13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spc="-1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ұлпаларын</a:t>
            </a:r>
            <a:endParaRPr lang="en-US" sz="2400" spc="-1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50000"/>
              </a:lnSpc>
              <a:spcBef>
                <a:spcPts val="133"/>
              </a:spcBef>
            </a:pPr>
            <a:r>
              <a:rPr lang="en-US"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in </a:t>
            </a:r>
            <a:r>
              <a:rPr lang="en-US" sz="2400" spc="-13" dirty="0">
                <a:latin typeface="Arial" panose="020B0604020202020204" pitchFamily="34" charset="0"/>
                <a:cs typeface="Arial" panose="020B0604020202020204" pitchFamily="34" charset="0"/>
              </a:rPr>
              <a:t>vitro </a:t>
            </a:r>
            <a:r>
              <a:rPr lang="kk-KZ" sz="2400" spc="-13" dirty="0">
                <a:latin typeface="Arial" panose="020B0604020202020204" pitchFamily="34" charset="0"/>
                <a:cs typeface="Arial" panose="020B0604020202020204" pitchFamily="34" charset="0"/>
              </a:rPr>
              <a:t>жағдайында өсіру </a:t>
            </a:r>
            <a:r>
              <a:rPr lang="kk-KZ" sz="24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принциптері»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just">
              <a:spcBef>
                <a:spcPts val="133"/>
              </a:spcBef>
            </a:pP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</a:p>
          <a:p>
            <a:pPr marL="16933" algn="just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just">
              <a:spcBef>
                <a:spcPts val="133"/>
              </a:spcBef>
            </a:pP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kk-KZ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Дәріскер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б.ғ.к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Асрандина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Шынтаевна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7" y="600238"/>
            <a:ext cx="1341707" cy="1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151" y="994099"/>
            <a:ext cx="2203679" cy="51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Цитокининдер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44283" y="2022230"/>
            <a:ext cx="4265398" cy="2544173"/>
            <a:chOff x="5886084" y="1246909"/>
            <a:chExt cx="4265398" cy="25441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886084" y="3390972"/>
              <a:ext cx="42653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6-фурфуриламинопурин</a:t>
              </a:r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(кинетин)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 descr="https://ct24.ceskatelevize.cz/sites/default/files/styles/scale_1180/public/2099764-pozadi.jpg?itok=qolb5SD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893" y="1246909"/>
              <a:ext cx="3519053" cy="200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16200000">
              <a:off x="6163299" y="2238630"/>
              <a:ext cx="14991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https://ct24.ceskatelevize.cz/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54336" y="3759339"/>
            <a:ext cx="2121031" cy="2536042"/>
            <a:chOff x="2894314" y="1246908"/>
            <a:chExt cx="2121031" cy="253604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78742" y="3382840"/>
              <a:ext cx="9792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зеатин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4" name="Picture 6" descr="Зеатин — Википед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472" y="1246908"/>
              <a:ext cx="1966873" cy="200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16200000">
              <a:off x="2255678" y="2392993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82869" y="1674958"/>
            <a:ext cx="3816403" cy="2686413"/>
            <a:chOff x="7999604" y="3942520"/>
            <a:chExt cx="3816403" cy="268641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999604" y="6207279"/>
              <a:ext cx="3816403" cy="42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k-KZ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6-бензиламинопурин (</a:t>
              </a:r>
              <a:r>
                <a:rPr lang="kk-KZ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6-БАП)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https://assets.fishersci.com/TFS-Assets/CCG/Chemical-Structures/chemical-structure-cas-1214-39-7.jpg-6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305" y="3942520"/>
              <a:ext cx="2693499" cy="235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 rot="16200000">
              <a:off x="8297245" y="5064351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https://assets.fishersci.com/</a:t>
              </a:r>
            </a:p>
          </p:txBody>
        </p:sp>
      </p:grpSp>
      <p:pic>
        <p:nvPicPr>
          <p:cNvPr id="1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30135" y="1236538"/>
            <a:ext cx="3131931" cy="3245650"/>
            <a:chOff x="4416598" y="701964"/>
            <a:chExt cx="3131931" cy="3245650"/>
          </a:xfrm>
        </p:grpSpPr>
        <p:pic>
          <p:nvPicPr>
            <p:cNvPr id="3076" name="Picture 4" descr="https://upload.wikimedia.org/wikipedia/commons/e/eb/Gelidium_s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954" y="701964"/>
              <a:ext cx="2903575" cy="2841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6200000">
              <a:off x="3777962" y="2504848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06612" y="3547504"/>
              <a:ext cx="2420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>
                  <a:latin typeface="Arial" panose="020B0604020202020204" pitchFamily="34" charset="0"/>
                  <a:cs typeface="Arial" panose="020B0604020202020204" pitchFamily="34" charset="0"/>
                </a:rPr>
                <a:t>Gelidium 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бардыры </a:t>
              </a:r>
              <a:endParaRPr lang="en-US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25224" y="1658051"/>
            <a:ext cx="3091873" cy="3247830"/>
            <a:chOff x="8248856" y="596235"/>
            <a:chExt cx="3091873" cy="3247830"/>
          </a:xfrm>
        </p:grpSpPr>
        <p:pic>
          <p:nvPicPr>
            <p:cNvPr id="3078" name="Picture 6" descr="https://i.etsystatic.com/19949697/r/il/bd45f0/1836678900/il_1588xN.1836678900_qzu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784" y="596235"/>
              <a:ext cx="2873945" cy="284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8879140" y="3443955"/>
              <a:ext cx="24470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Gracilaria балдыры</a:t>
              </a:r>
              <a:endParaRPr lang="en-US" sz="2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16200000">
              <a:off x="7742467" y="2550701"/>
              <a:ext cx="12282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https://i.etsystatic.com/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914881" y="2265584"/>
            <a:ext cx="2991048" cy="3255835"/>
            <a:chOff x="1033784" y="2751897"/>
            <a:chExt cx="2991048" cy="3255835"/>
          </a:xfrm>
        </p:grpSpPr>
        <p:pic>
          <p:nvPicPr>
            <p:cNvPr id="3082" name="Picture 10" descr="Difco BD USA Dehydrated Culture Media DCM | PT. SUMBER ARUM ABAD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279" y="2751897"/>
              <a:ext cx="2746553" cy="285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16200000">
              <a:off x="352668" y="4494403"/>
              <a:ext cx="15776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https://sumberarumabadi.com/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55128" y="5607622"/>
              <a:ext cx="21932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Difco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Bacto</a:t>
              </a:r>
              <a:r>
                <a:rPr lang="en-US" alt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-Agar</a:t>
              </a:r>
              <a:endParaRPr lang="en-US" sz="20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34988" y="5510349"/>
            <a:ext cx="5431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Гель түзуші заттар: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гельрит,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биогель</a:t>
            </a: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Қоректік орта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 –  5,5 - 6,0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2916" y="488145"/>
            <a:ext cx="1612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Агар-агар 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</p:spTree>
    <p:extLst>
      <p:ext uri="{BB962C8B-B14F-4D97-AF65-F5344CB8AC3E}">
        <p14:creationId xmlns:p14="http://schemas.microsoft.com/office/powerpoint/2010/main" val="4204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10278" y="3202186"/>
            <a:ext cx="2646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Қоректік орталар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2708" y="1448375"/>
            <a:ext cx="2240485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Мурасиге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Скуг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6407" y="1448375"/>
            <a:ext cx="2459904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Линсмайер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Скуг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3296" y="1522457"/>
            <a:ext cx="3691652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Гамборг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Эвелег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(В</a:t>
            </a:r>
            <a:r>
              <a:rPr lang="ru-RU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1282" y="3211419"/>
            <a:ext cx="953146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Уайт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3150" y="3247956"/>
            <a:ext cx="1735411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Ничь-Ничь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4905" y="4987487"/>
            <a:ext cx="2248436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Као-Михайлюк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66273" y="4997332"/>
            <a:ext cx="1405082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kk-KZ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Кноп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  <p:sp>
        <p:nvSpPr>
          <p:cNvPr id="15" name="Прямоугольник 14"/>
          <p:cNvSpPr/>
          <p:nvPr/>
        </p:nvSpPr>
        <p:spPr>
          <a:xfrm>
            <a:off x="7030519" y="5003937"/>
            <a:ext cx="1607577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kk-KZ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Андерсон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580" y="4960795"/>
            <a:ext cx="1607577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WPN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48845" y="4020469"/>
            <a:ext cx="1098282" cy="797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129813" y="3417629"/>
            <a:ext cx="1439060" cy="368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21273" y="3454494"/>
            <a:ext cx="17648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569151" y="2085087"/>
            <a:ext cx="1155952" cy="95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403820" y="2059003"/>
            <a:ext cx="860977" cy="10127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91927" y="3768977"/>
            <a:ext cx="568036" cy="1044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246359" y="1914065"/>
            <a:ext cx="11276" cy="1219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049398" y="3815155"/>
            <a:ext cx="1092583" cy="809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639216" y="3815155"/>
            <a:ext cx="229598" cy="11998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Овал 4103"/>
          <p:cNvSpPr/>
          <p:nvPr/>
        </p:nvSpPr>
        <p:spPr>
          <a:xfrm>
            <a:off x="785090" y="1191491"/>
            <a:ext cx="3066473" cy="9882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20" y="552219"/>
            <a:ext cx="11152535" cy="11934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In vitro  жағдайында өсімдіктердің клеткалары мен ұлпа культураларын өсіруде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қажетті </a:t>
            </a:r>
            <a:r>
              <a:rPr lang="kk-KZ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факторлар 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7" y="5663076"/>
            <a:ext cx="1394776" cy="831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8295" y="2138372"/>
            <a:ext cx="14044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Жары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8295" y="2899190"/>
            <a:ext cx="2288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Температура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2409" y="3692000"/>
            <a:ext cx="21707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Ылғалдылық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2409" y="4483595"/>
            <a:ext cx="4871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Аэрация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және газдардың 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құрамы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8578" y="5275190"/>
            <a:ext cx="25779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5. Осмос </a:t>
            </a:r>
            <a:r>
              <a:rPr lang="kk-KZ" sz="2200" dirty="0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794216" y="1939636"/>
            <a:ext cx="5561693" cy="4054764"/>
            <a:chOff x="2448281" y="1649691"/>
            <a:chExt cx="3867678" cy="3676454"/>
          </a:xfrm>
        </p:grpSpPr>
        <p:pic>
          <p:nvPicPr>
            <p:cNvPr id="18" name="Picture 2" descr="https://upload.wikimedia.org/wikipedia/commons/c/c3/%D0%9B%D0%B0%D0%B1%D0%BE%D1%80%D0%B0%D1%82%D0%BE%D1%80%D1%96%D1%8F_%D0%BC%D1%96%D0%BA%D1%80%D0%BE%D0%BA%D0%BB%D0%BE%D0%BD%D0%B0%D0%BB%D1%8C%D0%BD%D0%BE%D0%B3%D0%BE_%D1%80%D0%BE%D0%B7%D0%BC%D0%BD%D0%BE%D0%B6%D0%B5%D0%BD%D0%BD%D1%8F_%D1%80%D0%BE%D1%81%D0%BB%D0%B8%D0%B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25" y="1649691"/>
              <a:ext cx="3652234" cy="367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 rot="16200000">
              <a:off x="1809645" y="4403745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4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68323" y="605188"/>
            <a:ext cx="11547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Жарық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2780" y="5737403"/>
            <a:ext cx="1394776" cy="831273"/>
          </a:xfrm>
        </p:spPr>
      </p:pic>
      <p:grpSp>
        <p:nvGrpSpPr>
          <p:cNvPr id="13" name="Группа 12"/>
          <p:cNvGrpSpPr/>
          <p:nvPr/>
        </p:nvGrpSpPr>
        <p:grpSpPr>
          <a:xfrm>
            <a:off x="972680" y="1461294"/>
            <a:ext cx="5106084" cy="4162564"/>
            <a:chOff x="1214950" y="1372686"/>
            <a:chExt cx="5259203" cy="4417734"/>
          </a:xfrm>
        </p:grpSpPr>
        <p:pic>
          <p:nvPicPr>
            <p:cNvPr id="1032" name="Picture 8" descr="Our product offering for PTC seed labs | Lab Associat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94" y="1372686"/>
              <a:ext cx="5043759" cy="3889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37027" y="5333119"/>
              <a:ext cx="3227218" cy="457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Факторостат бөлмесі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 rot="16200000">
              <a:off x="636426" y="4432669"/>
              <a:ext cx="13724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https://labassociates.com/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84670" y="1461294"/>
            <a:ext cx="5152786" cy="4219327"/>
            <a:chOff x="6999400" y="1207637"/>
            <a:chExt cx="4387745" cy="4444325"/>
          </a:xfrm>
        </p:grpSpPr>
        <p:pic>
          <p:nvPicPr>
            <p:cNvPr id="1028" name="Picture 4" descr="Plant breeding and biotechnology - Services - Danish Technological Institut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778" y="1207637"/>
              <a:ext cx="4138367" cy="376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872802" y="5198098"/>
              <a:ext cx="3350451" cy="453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Каллустық культуралар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16200000">
              <a:off x="6589993" y="4532664"/>
              <a:ext cx="103425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https://www.dti.dk/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02781" y="5723634"/>
            <a:ext cx="1394776" cy="831273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680786" y="643930"/>
            <a:ext cx="5932450" cy="25056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  <a:r>
              <a:rPr lang="kk-KZ" sz="2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Факторостат температурасы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</a:p>
          <a:p>
            <a:pPr>
              <a:lnSpc>
                <a:spcPct val="150000"/>
              </a:lnSpc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Морфогенез индукциясы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kk-KZ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Ылғалдылық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kk-K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kk-K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kk-K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k-K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kk-K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94110" y="865603"/>
            <a:ext cx="4029138" cy="3367635"/>
            <a:chOff x="7707233" y="3749602"/>
            <a:chExt cx="3491810" cy="3031975"/>
          </a:xfrm>
        </p:grpSpPr>
        <p:pic>
          <p:nvPicPr>
            <p:cNvPr id="2052" name="Picture 4" descr="https://3ncb884ou5e49t9eb3fpeur1-wpengine.netdna-ssl.com/wp-content/uploads/2018/10/unnamed-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676" y="3864989"/>
              <a:ext cx="3276367" cy="280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 rot="16200000">
              <a:off x="6298967" y="5157868"/>
              <a:ext cx="303197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3ncb884ou5e49t9eb3fpeur1-wpengine.netdna-ssl.com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661821" y="3344992"/>
            <a:ext cx="4107145" cy="3056705"/>
            <a:chOff x="5111956" y="753408"/>
            <a:chExt cx="3758666" cy="2749676"/>
          </a:xfrm>
        </p:grpSpPr>
        <p:pic>
          <p:nvPicPr>
            <p:cNvPr id="2054" name="Picture 6" descr="http://biyoteknoloji.cu.edu.tr/tr/images/lab/DOK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399" y="753408"/>
              <a:ext cx="3543223" cy="274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16200000">
              <a:off x="4483739" y="2586269"/>
              <a:ext cx="147187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http://biyoteknoloji.cu.edu.tr/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546" y="458189"/>
            <a:ext cx="5817124" cy="6441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Аэрация және газдардың құрамы</a:t>
            </a:r>
          </a:p>
          <a:p>
            <a:endParaRPr lang="en-US" sz="22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123711" y="1708728"/>
            <a:ext cx="5096168" cy="4159608"/>
            <a:chOff x="1757823" y="1679588"/>
            <a:chExt cx="3524632" cy="405471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57823" y="1679588"/>
              <a:ext cx="3524632" cy="3285273"/>
              <a:chOff x="6034147" y="1390422"/>
              <a:chExt cx="3524632" cy="3285273"/>
            </a:xfrm>
          </p:grpSpPr>
          <p:pic>
            <p:nvPicPr>
              <p:cNvPr id="4" name="Picture 2" descr="http://plantphys.bio.msu.ru/science/cell_cultures_Fig0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591" y="1390422"/>
                <a:ext cx="3309188" cy="3285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 rot="16200000">
                <a:off x="5443601" y="3670398"/>
                <a:ext cx="139653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http://plantphys.bio.msu.ru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73266" y="4964861"/>
              <a:ext cx="3195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Өсімдіктердің клеткаларын өсіретін биоректор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29673" y="1708728"/>
            <a:ext cx="5185114" cy="4133154"/>
            <a:chOff x="6829328" y="2462363"/>
            <a:chExt cx="3728693" cy="403677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829328" y="2462363"/>
              <a:ext cx="3524632" cy="3285273"/>
              <a:chOff x="6625671" y="869234"/>
              <a:chExt cx="3524632" cy="3285273"/>
            </a:xfrm>
          </p:grpSpPr>
          <p:pic>
            <p:nvPicPr>
              <p:cNvPr id="8" name="Picture 2" descr="https://pbs.twimg.com/media/DWaIlUBVMAA0g3P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15" y="869234"/>
                <a:ext cx="3309188" cy="3285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 rot="16200000">
                <a:off x="5849823" y="3009487"/>
                <a:ext cx="176714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https://pbs.twimg.com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044772" y="5747636"/>
              <a:ext cx="3513249" cy="7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Суспензиялық культураларды зертханада өсіру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7" y="5663076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154" y="743447"/>
            <a:ext cx="5817124" cy="653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Осмос қысымы</a:t>
            </a:r>
            <a:endParaRPr lang="en-US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8146" y="2079569"/>
            <a:ext cx="41952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Осмос </a:t>
            </a:r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қысымын реттейтін </a:t>
            </a: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заттар:</a:t>
            </a:r>
          </a:p>
          <a:p>
            <a:r>
              <a:rPr lang="kk-KZ" sz="2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полиэтиленгликоль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kk-KZ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сорбит</a:t>
            </a:r>
            <a:r>
              <a:rPr lang="kk-KZ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kk-KZ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диметилсульфоксид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91277" y="1653161"/>
            <a:ext cx="6364672" cy="4206341"/>
            <a:chOff x="5063568" y="1921017"/>
            <a:chExt cx="6364672" cy="3269113"/>
          </a:xfrm>
        </p:grpSpPr>
        <p:pic>
          <p:nvPicPr>
            <p:cNvPr id="12290" name="Picture 2" descr="https://media.springernature.com/full/springer-static/image/art%3A10.1186%2Fs13007-019-0460-6/MediaObjects/13007_2019_460_Fig4_HTM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012" y="1921017"/>
              <a:ext cx="6149228" cy="2839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4313451" y="3666171"/>
              <a:ext cx="17156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https://media.springernature.com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66790" y="4855250"/>
              <a:ext cx="3294809" cy="33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Протопласт культурасы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7" y="5663076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517236" y="1065825"/>
            <a:ext cx="11166764" cy="424731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>
                <a:solidFill>
                  <a:srgbClr val="006FC0"/>
                </a:solidFill>
              </a:rPr>
              <a:t>Қолданылған әдебиет тізімі: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 smtClean="0"/>
              <a:t>1</a:t>
            </a:r>
            <a:r>
              <a:rPr lang="kk-KZ" altLang="en-US" sz="1800" dirty="0"/>
              <a:t>. Клунова С.М. Биотехнология: учебник для высш. </a:t>
            </a:r>
            <a:r>
              <a:rPr lang="ru-RU" altLang="en-US" sz="1800" dirty="0" err="1"/>
              <a:t>пед</a:t>
            </a:r>
            <a:r>
              <a:rPr lang="ru-RU" altLang="en-US" sz="1800" dirty="0"/>
              <a:t>. проф. образования // М.: Издательский центр «Академия», 2013. - 256 с. </a:t>
            </a: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/>
              <a:t>2. Вечканов Е. М., Сорокина И. А. Основы клеточной инженерии // Изд. Ростов-на-Дону, 2012. – 136 с.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/>
              <a:t>3. </a:t>
            </a:r>
            <a:r>
              <a:rPr lang="ru-RU" altLang="en-US" sz="1800" dirty="0" err="1"/>
              <a:t>Елинов</a:t>
            </a:r>
            <a:r>
              <a:rPr lang="ru-RU" altLang="en-US" sz="1800" dirty="0"/>
              <a:t> Основы биотехнологии. Издательство Наука, СПБ 1998 г.  600 с.</a:t>
            </a: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kk-KZ" altLang="en-US" sz="1800" u="sng" dirty="0" smtClean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 smtClean="0">
                <a:solidFill>
                  <a:srgbClr val="006FC0"/>
                </a:solidFill>
                <a:ea typeface="Cambria" panose="02040503050406030204" pitchFamily="18" charset="0"/>
              </a:rPr>
              <a:t>Ғаламтор-ресурстары:</a:t>
            </a:r>
            <a:endParaRPr lang="en-US" altLang="en-US" sz="1800" b="1" dirty="0">
              <a:solidFill>
                <a:srgbClr val="006FC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800" dirty="0"/>
              <a:t>agropit.ru; academy.saveplants.org; mcrs.kz; lh3.googleusercontent.com; img.medicalexpo.com</a:t>
            </a:r>
            <a:r>
              <a:rPr lang="en-US" altLang="en-US" sz="1800" dirty="0" smtClean="0"/>
              <a:t>;</a:t>
            </a:r>
            <a:endParaRPr lang="kk-KZ" altLang="en-US" sz="18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800" dirty="0" smtClean="0"/>
              <a:t>convatec-russia.ru</a:t>
            </a:r>
            <a:r>
              <a:rPr lang="en-US" altLang="en-US" sz="1800" dirty="0"/>
              <a:t>; scirp.org.</a:t>
            </a:r>
            <a:endParaRPr lang="ru-RU" altLang="en-US" sz="18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1747" y="787270"/>
            <a:ext cx="11628580" cy="8267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3"/>
              </a:spcBef>
            </a:pPr>
            <a:r>
              <a:rPr lang="kk-KZ" sz="24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en-US" sz="24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kk-KZ" sz="24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Өсімдік клеткалары мен ұлпаларын жасанды қоректік орталарда өсіру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933">
              <a:lnSpc>
                <a:spcPct val="150000"/>
              </a:lnSpc>
              <a:spcBef>
                <a:spcPts val="133"/>
              </a:spcBef>
            </a:pPr>
            <a:endParaRPr lang="kk-KZ" sz="1200" b="1" dirty="0" smtClean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092" y="1935012"/>
            <a:ext cx="80079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2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Жоспар</a:t>
            </a:r>
            <a:endParaRPr lang="en-US" sz="2200" b="1" dirty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133" indent="-457200">
              <a:lnSpc>
                <a:spcPct val="150000"/>
              </a:lnSpc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Биотехнологиялық зертханаларды ұйымдастыру және асептикалық жағдайларды жасау.</a:t>
            </a:r>
          </a:p>
          <a:p>
            <a:pPr marL="474133" indent="-457200">
              <a:lnSpc>
                <a:spcPct val="150000"/>
              </a:lnSpc>
              <a:buAutoNum type="arabicPeriod"/>
            </a:pPr>
            <a:endParaRPr lang="kk-KZ" sz="2000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Жасанды қоректік орталар және олардың құрамы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933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Өсімдіктердің клеткалары мен ұлпа культураларын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өсіруге қажетті физикалық факторлар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430494" y="1935011"/>
            <a:ext cx="3131128" cy="3877985"/>
            <a:chOff x="7180249" y="1771706"/>
            <a:chExt cx="3641373" cy="2981220"/>
          </a:xfrm>
        </p:grpSpPr>
        <p:pic>
          <p:nvPicPr>
            <p:cNvPr id="3074" name="Picture 2" descr="Major Components of Tissue Culture Media - Plant Cell Technology | Your  partner in plant tissue cul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693" y="1771706"/>
              <a:ext cx="3425929" cy="296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16200000">
              <a:off x="6364481" y="3721714"/>
              <a:ext cx="18469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https://www.plantcelltechnology.com/</a:t>
              </a:r>
              <a:r>
                <a:rPr lang="kk-KZ" sz="800" dirty="0">
                  <a:solidFill>
                    <a:schemeClr val="bg2"/>
                  </a:solidFill>
                </a:rPr>
                <a:t> </a:t>
              </a:r>
              <a:endParaRPr lang="en-US" sz="8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</p:spTree>
    <p:extLst>
      <p:ext uri="{BB962C8B-B14F-4D97-AF65-F5344CB8AC3E}">
        <p14:creationId xmlns:p14="http://schemas.microsoft.com/office/powerpoint/2010/main" val="18675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9667" y="913912"/>
            <a:ext cx="72542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dirty="0">
                <a:solidFill>
                  <a:srgbClr val="006F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Биотехнологиялық зертханаларды </a:t>
            </a:r>
            <a:r>
              <a:rPr lang="kk-KZ" sz="2200" b="1" dirty="0" smtClean="0">
                <a:solidFill>
                  <a:srgbClr val="006F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ұйымдастыру</a:t>
            </a:r>
            <a:r>
              <a:rPr lang="en-US" sz="2200" b="1" dirty="0" smtClean="0">
                <a:solidFill>
                  <a:srgbClr val="006F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97801" y="1788932"/>
            <a:ext cx="4403872" cy="3762912"/>
            <a:chOff x="925510" y="1790388"/>
            <a:chExt cx="4403872" cy="37629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25510" y="1790388"/>
              <a:ext cx="4403872" cy="2938630"/>
              <a:chOff x="308483" y="3955685"/>
              <a:chExt cx="3285756" cy="2228586"/>
            </a:xfrm>
          </p:grpSpPr>
          <p:pic>
            <p:nvPicPr>
              <p:cNvPr id="4100" name="Picture 4" descr="Лаборатория клонального микроразмножения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01" y="3955685"/>
                <a:ext cx="3068738" cy="2227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 rot="16200000">
                <a:off x="116283" y="5776627"/>
                <a:ext cx="59984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85000"/>
                      </a:schemeClr>
                    </a:solidFill>
                  </a:rPr>
                  <a:t>agropit.ru</a:t>
                </a:r>
                <a:endParaRPr lang="kk-KZ" sz="8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83923" y="4845414"/>
              <a:ext cx="38646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Өсімдік материалын қоректік ортаға отырғызу бөлмесі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96782" y="2541048"/>
            <a:ext cx="4999677" cy="3582069"/>
            <a:chOff x="3610747" y="3263399"/>
            <a:chExt cx="3502377" cy="2548788"/>
          </a:xfrm>
        </p:grpSpPr>
        <p:sp>
          <p:nvSpPr>
            <p:cNvPr id="6" name="TextBox 5"/>
            <p:cNvSpPr txBox="1"/>
            <p:nvPr/>
          </p:nvSpPr>
          <p:spPr>
            <a:xfrm>
              <a:off x="4619306" y="5527492"/>
              <a:ext cx="2493818" cy="284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Культуралық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бөлме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610747" y="3263399"/>
              <a:ext cx="3429240" cy="2264093"/>
              <a:chOff x="4298160" y="3971776"/>
              <a:chExt cx="3429240" cy="2264093"/>
            </a:xfrm>
          </p:grpSpPr>
          <p:pic>
            <p:nvPicPr>
              <p:cNvPr id="4098" name="Picture 2" descr="Collecting and Maintaining Exceptional Species in Tissue Culture and  Cryopreservation | CPC Rare Plant Academ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605" y="3971776"/>
                <a:ext cx="3213795" cy="2204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 rot="16200000">
                <a:off x="3754101" y="5476366"/>
                <a:ext cx="13035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academy.saveplants.org</a:t>
                </a:r>
                <a:endParaRPr lang="ru-RU" sz="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</p:spTree>
    <p:extLst>
      <p:ext uri="{BB962C8B-B14F-4D97-AF65-F5344CB8AC3E}">
        <p14:creationId xmlns:p14="http://schemas.microsoft.com/office/powerpoint/2010/main" val="3521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46" y="805004"/>
            <a:ext cx="10515600" cy="585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200" b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Асептикалық жағдайларды жасау</a:t>
            </a:r>
            <a:endParaRPr lang="en-US" sz="2200" b="1" dirty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106239" y="1590874"/>
            <a:ext cx="2624569" cy="2609326"/>
            <a:chOff x="3205067" y="1806566"/>
            <a:chExt cx="2624569" cy="260932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205067" y="1806566"/>
              <a:ext cx="2624569" cy="2281382"/>
              <a:chOff x="940666" y="700102"/>
              <a:chExt cx="2624569" cy="2281382"/>
            </a:xfrm>
          </p:grpSpPr>
          <p:pic>
            <p:nvPicPr>
              <p:cNvPr id="2050" name="Picture 2" descr="Бокс безопасности II класса БМБ-II-&quot;Ламинар-С.&quot;-1,5 NEOTERIC (221.150) -  ТОО «Micro Solutions»: оснащение лабораторий в Центральной Азии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666" y="700102"/>
                <a:ext cx="2624569" cy="2281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 rot="16200000">
                <a:off x="659862" y="1466919"/>
                <a:ext cx="89203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mcrs.kz</a:t>
                </a:r>
                <a:r>
                  <a:rPr lang="kk-KZ" sz="80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44299" y="3985005"/>
              <a:ext cx="22853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Ламинар бокс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988814" y="1714305"/>
            <a:ext cx="2825814" cy="2590689"/>
            <a:chOff x="7979577" y="2009869"/>
            <a:chExt cx="2825814" cy="2590689"/>
          </a:xfrm>
        </p:grpSpPr>
        <p:sp>
          <p:nvSpPr>
            <p:cNvPr id="6" name="TextBox 5"/>
            <p:cNvSpPr txBox="1"/>
            <p:nvPr/>
          </p:nvSpPr>
          <p:spPr>
            <a:xfrm>
              <a:off x="8369645" y="4169671"/>
              <a:ext cx="24357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Құрғатқыш шкаф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979577" y="2009869"/>
              <a:ext cx="2825814" cy="2081903"/>
              <a:chOff x="5274477" y="777621"/>
              <a:chExt cx="2825814" cy="2081903"/>
            </a:xfrm>
          </p:grpSpPr>
          <p:pic>
            <p:nvPicPr>
              <p:cNvPr id="2052" name="Picture 4" descr="Cушильный шкаф PA-50/500VZ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342" y="777621"/>
                <a:ext cx="2644949" cy="2081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 rot="16200000">
                <a:off x="4427754" y="1649295"/>
                <a:ext cx="2032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lh3.googleusercontent.com</a:t>
                </a:r>
                <a:endParaRPr lang="kk-KZ" sz="8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612612" y="3811730"/>
            <a:ext cx="2832859" cy="2742297"/>
            <a:chOff x="342034" y="3744936"/>
            <a:chExt cx="2832859" cy="2742297"/>
          </a:xfrm>
        </p:grpSpPr>
        <p:sp>
          <p:nvSpPr>
            <p:cNvPr id="8" name="TextBox 7"/>
            <p:cNvSpPr txBox="1"/>
            <p:nvPr/>
          </p:nvSpPr>
          <p:spPr>
            <a:xfrm>
              <a:off x="1092865" y="6056346"/>
              <a:ext cx="16238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Автоклав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42034" y="3744936"/>
              <a:ext cx="2832859" cy="2372965"/>
              <a:chOff x="998155" y="3720148"/>
              <a:chExt cx="2832859" cy="2372965"/>
            </a:xfrm>
          </p:grpSpPr>
          <p:pic>
            <p:nvPicPr>
              <p:cNvPr id="16" name="Picture 2" descr="https://img.medicalexpo.com/images_me/photo-g/121518-13552189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155" y="3720148"/>
                <a:ext cx="2832859" cy="2372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 rot="16200000">
                <a:off x="752753" y="4693383"/>
                <a:ext cx="166947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img.medicalexpo.com</a:t>
                </a:r>
                <a:endParaRPr lang="kk-KZ" sz="8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4959929" y="3984756"/>
            <a:ext cx="3625386" cy="2569271"/>
            <a:chOff x="4535056" y="4025018"/>
            <a:chExt cx="3625386" cy="256927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324834" y="4025018"/>
              <a:ext cx="2038771" cy="2187382"/>
              <a:chOff x="5243323" y="3688685"/>
              <a:chExt cx="2038771" cy="2187382"/>
            </a:xfrm>
          </p:grpSpPr>
          <p:pic>
            <p:nvPicPr>
              <p:cNvPr id="2064" name="Picture 16" descr="Бактериально-вирусные фильтры с тепловлагообменником | Дыхательные фильтры  тепловлагообменные бактериальные электростатические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24407">
                <a:off x="5261809" y="3670199"/>
                <a:ext cx="2001800" cy="2038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 rot="16200000">
                <a:off x="5505053" y="5365063"/>
                <a:ext cx="837343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 smtClean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convatec-russia.ru</a:t>
                </a:r>
                <a:endParaRPr lang="kk-KZ" sz="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535056" y="6163402"/>
              <a:ext cx="36253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22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Микроскопиялық </a:t>
              </a:r>
              <a:r>
                <a:rPr lang="kk-KZ" sz="2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фильтр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95694"/>
              </p:ext>
            </p:extLst>
          </p:nvPr>
        </p:nvGraphicFramePr>
        <p:xfrm>
          <a:off x="1487055" y="1158444"/>
          <a:ext cx="9578109" cy="4803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5021">
                  <a:extLst>
                    <a:ext uri="{9D8B030D-6E8A-4147-A177-3AD203B41FA5}">
                      <a16:colId xmlns:a16="http://schemas.microsoft.com/office/drawing/2014/main" val="3490742990"/>
                    </a:ext>
                  </a:extLst>
                </a:gridCol>
                <a:gridCol w="4344294">
                  <a:extLst>
                    <a:ext uri="{9D8B030D-6E8A-4147-A177-3AD203B41FA5}">
                      <a16:colId xmlns:a16="http://schemas.microsoft.com/office/drawing/2014/main" val="1346481849"/>
                    </a:ext>
                  </a:extLst>
                </a:gridCol>
                <a:gridCol w="4608794">
                  <a:extLst>
                    <a:ext uri="{9D8B030D-6E8A-4147-A177-3AD203B41FA5}">
                      <a16:colId xmlns:a16="http://schemas.microsoft.com/office/drawing/2014/main" val="1222462686"/>
                    </a:ext>
                  </a:extLst>
                </a:gridCol>
              </a:tblGrid>
              <a:tr h="3402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Дезинфекант аталуы мен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формуласы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30198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Этил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спирті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b="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="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85906"/>
                  </a:ext>
                </a:extLst>
              </a:tr>
              <a:tr h="470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Натрий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гипохлориді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NaClO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815015"/>
                  </a:ext>
                </a:extLst>
              </a:tr>
              <a:tr h="443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Кальций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гипохлориді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Ca(ClO)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84722"/>
                  </a:ext>
                </a:extLst>
              </a:tr>
              <a:tr h="416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Хлорамин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N(Na)Cl x 3H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79155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Сулема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HgCl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30915"/>
                  </a:ext>
                </a:extLst>
              </a:tr>
              <a:tr h="443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Сутегінің асқын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тотығы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83686"/>
                  </a:ext>
                </a:extLst>
              </a:tr>
              <a:tr h="452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Бром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38763"/>
                  </a:ext>
                </a:extLst>
              </a:tr>
              <a:tr h="425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Фенол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14233"/>
                  </a:ext>
                </a:extLst>
              </a:tr>
              <a:tr h="6104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Концентрлі күкірт қышқылы </a:t>
                      </a: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kk-KZ" sz="22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394" marR="163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842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004" y="472499"/>
            <a:ext cx="732119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200" b="1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Өсімідік материалын </a:t>
            </a:r>
            <a:r>
              <a:rPr lang="kk-KZ" sz="22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залалсыздандыру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9164" y="6068248"/>
            <a:ext cx="492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kk-KZ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1-2 </a:t>
            </a:r>
            <a:r>
              <a:rPr lang="kk-KZ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тамшы </a:t>
            </a:r>
            <a:r>
              <a:rPr lang="kk-KZ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20-80% Твин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172375" y="2623128"/>
            <a:ext cx="2612061" cy="40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150199" y="3057236"/>
            <a:ext cx="2796789" cy="2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50199" y="3509771"/>
            <a:ext cx="1669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150199" y="3934309"/>
            <a:ext cx="1004934" cy="144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8903761" y="6475584"/>
            <a:ext cx="1004934" cy="144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9862" y="900850"/>
            <a:ext cx="67764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жағдайында залалдану процесі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459633" y="2232896"/>
            <a:ext cx="4540876" cy="3752267"/>
            <a:chOff x="7063453" y="2835565"/>
            <a:chExt cx="4214146" cy="3620654"/>
          </a:xfrm>
        </p:grpSpPr>
        <p:pic>
          <p:nvPicPr>
            <p:cNvPr id="9" name="Picture 4" descr="Molecular identification and control of endophytic contamination during in  vitro plantlet development of Fagonia indica | Semantic Scho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126" y="2835565"/>
              <a:ext cx="3918473" cy="362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6200000">
              <a:off x="6195587" y="5372908"/>
              <a:ext cx="19511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https://d3i71xaburhd42.cloudfront.net/</a:t>
              </a:r>
              <a:r>
                <a:rPr lang="kk-KZ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86908" y="1698122"/>
            <a:ext cx="4447274" cy="4083842"/>
            <a:chOff x="1574191" y="1938268"/>
            <a:chExt cx="4037757" cy="3788280"/>
          </a:xfrm>
        </p:grpSpPr>
        <p:pic>
          <p:nvPicPr>
            <p:cNvPr id="13" name="Picture 2" descr="Several conditions affect and/or occur in Dendrobium tissue culture.... |  Download Scientific Diag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749" y="1938268"/>
              <a:ext cx="3782199" cy="369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16200000">
              <a:off x="804457" y="4741370"/>
              <a:ext cx="175491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https://www.researchgate.net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</p:spTree>
    <p:extLst>
      <p:ext uri="{BB962C8B-B14F-4D97-AF65-F5344CB8AC3E}">
        <p14:creationId xmlns:p14="http://schemas.microsoft.com/office/powerpoint/2010/main" val="3381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30" y="517951"/>
            <a:ext cx="10476352" cy="93215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клеткалары мен ұлпа 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культураларын өсіруге </a:t>
            </a:r>
            <a:b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қажетті 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қоректік орталар</a:t>
            </a:r>
            <a:endParaRPr lang="en-US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79303"/>
              </p:ext>
            </p:extLst>
          </p:nvPr>
        </p:nvGraphicFramePr>
        <p:xfrm>
          <a:off x="745830" y="2783458"/>
          <a:ext cx="300412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127">
                  <a:extLst>
                    <a:ext uri="{9D8B030D-6E8A-4147-A177-3AD203B41FA5}">
                      <a16:colId xmlns:a16="http://schemas.microsoft.com/office/drawing/2014/main" val="8092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Макроэлементтер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2922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409832"/>
              </p:ext>
            </p:extLst>
          </p:nvPr>
        </p:nvGraphicFramePr>
        <p:xfrm>
          <a:off x="765331" y="3464475"/>
          <a:ext cx="30872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255">
                  <a:extLst>
                    <a:ext uri="{9D8B030D-6E8A-4147-A177-3AD203B41FA5}">
                      <a16:colId xmlns:a16="http://schemas.microsoft.com/office/drawing/2014/main" val="8092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kk-KZ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Микроэлементтер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2922"/>
                  </a:ext>
                </a:extLst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013999"/>
              </p:ext>
            </p:extLst>
          </p:nvPr>
        </p:nvGraphicFramePr>
        <p:xfrm>
          <a:off x="765331" y="4205271"/>
          <a:ext cx="39821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160">
                  <a:extLst>
                    <a:ext uri="{9D8B030D-6E8A-4147-A177-3AD203B41FA5}">
                      <a16:colId xmlns:a16="http://schemas.microsoft.com/office/drawing/2014/main" val="8092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Көмірсулардің көздері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2922"/>
                  </a:ext>
                </a:extLst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056053"/>
              </p:ext>
            </p:extLst>
          </p:nvPr>
        </p:nvGraphicFramePr>
        <p:xfrm>
          <a:off x="765331" y="4946067"/>
          <a:ext cx="300412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127">
                  <a:extLst>
                    <a:ext uri="{9D8B030D-6E8A-4147-A177-3AD203B41FA5}">
                      <a16:colId xmlns:a16="http://schemas.microsoft.com/office/drawing/2014/main" val="8092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kk-KZ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Витаминдер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2922"/>
                  </a:ext>
                </a:extLst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563409"/>
              </p:ext>
            </p:extLst>
          </p:nvPr>
        </p:nvGraphicFramePr>
        <p:xfrm>
          <a:off x="806894" y="5586148"/>
          <a:ext cx="342750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508">
                  <a:extLst>
                    <a:ext uri="{9D8B030D-6E8A-4147-A177-3AD203B41FA5}">
                      <a16:colId xmlns:a16="http://schemas.microsoft.com/office/drawing/2014/main" val="80927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kk-KZ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Өсу регуляторлары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1292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830" y="2201020"/>
            <a:ext cx="58818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Қоректік ортаның негізгі компоненттері: </a:t>
            </a:r>
            <a:endParaRPr lang="en-US" sz="22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669196" y="2201020"/>
            <a:ext cx="4159627" cy="3858035"/>
            <a:chOff x="7552082" y="2068945"/>
            <a:chExt cx="4159627" cy="2676024"/>
          </a:xfrm>
        </p:grpSpPr>
        <p:pic>
          <p:nvPicPr>
            <p:cNvPr id="14" name="Picture 2" descr="How to prepare MS medium for plant tissue culture - YouTub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525" y="2068945"/>
              <a:ext cx="3944184" cy="267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16200000">
              <a:off x="7085768" y="3873271"/>
              <a:ext cx="114807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https://i.ytimg.com/vi/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2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00935" y="530684"/>
            <a:ext cx="8713788" cy="33495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kk-KZ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Мурасиге-Скуг </a:t>
            </a:r>
            <a:r>
              <a:rPr lang="kk-KZ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қоректік ортасы</a:t>
            </a:r>
          </a:p>
          <a:p>
            <a:pPr eaLnBrk="1" hangingPunct="1"/>
            <a:endParaRPr lang="ru-RU" altLang="en-US" dirty="0" smtClean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73681"/>
              </p:ext>
            </p:extLst>
          </p:nvPr>
        </p:nvGraphicFramePr>
        <p:xfrm>
          <a:off x="1265382" y="979054"/>
          <a:ext cx="9615054" cy="5678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168">
                <a:tc>
                  <a:txBody>
                    <a:bodyPr/>
                    <a:lstStyle/>
                    <a:p>
                      <a:r>
                        <a:rPr lang="kk-KZ" sz="2000" b="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Компоненттер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Конц., мг/л.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Компоненттер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Конц., мг/л.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3">
                <a:tc>
                  <a:txBody>
                    <a:bodyPr/>
                    <a:lstStyle/>
                    <a:p>
                      <a:r>
                        <a:rPr lang="kk-KZ" sz="2000" b="1" u="none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Макроэлементтер</a:t>
                      </a:r>
                      <a:r>
                        <a:rPr lang="kk-KZ" sz="2000" b="0" u="none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 2H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0" baseline="-25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CoCl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6H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0" baseline="-25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Темір хелаты</a:t>
                      </a:r>
                      <a:endParaRPr lang="ru-RU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MgSO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7H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7H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CaCl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2H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ЭДТА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0" baseline="-25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i="0" u="none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Органикалық заттар</a:t>
                      </a:r>
                      <a:endParaRPr lang="ru-RU" sz="20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57">
                <a:tc>
                  <a:txBody>
                    <a:bodyPr/>
                    <a:lstStyle/>
                    <a:p>
                      <a:r>
                        <a:rPr lang="kk-KZ" sz="2000" b="1" u="none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Микроэлементтер</a:t>
                      </a:r>
                      <a:endParaRPr lang="ru-RU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Мезоинозит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MnSO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4H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Тиамин-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</a:t>
                      </a:r>
                      <a:endParaRPr lang="ru-RU" sz="2000" b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Никотин қышқылы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0" baseline="-25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Пиридоксин-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ZnSO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7H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Сахароза</a:t>
                      </a:r>
                      <a:endParaRPr lang="ru-RU" sz="2000" b="1" u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CuSO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5H</a:t>
                      </a:r>
                      <a:r>
                        <a:rPr lang="en-US" sz="20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</a:t>
                      </a: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ru-RU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1396135" y="2022764"/>
            <a:ext cx="2085974" cy="5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96135" y="4308763"/>
            <a:ext cx="2233756" cy="46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624945" y="2826327"/>
            <a:ext cx="1514764" cy="92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624945" y="3860800"/>
            <a:ext cx="2595419" cy="7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60290" y="6049733"/>
            <a:ext cx="1265382" cy="184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624945" y="3519055"/>
            <a:ext cx="1265382" cy="461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774546" y="6382328"/>
            <a:ext cx="868218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3387" y="1418702"/>
            <a:ext cx="1909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Ауксиндер</a:t>
            </a:r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13695" y="1992600"/>
            <a:ext cx="4423455" cy="2147939"/>
            <a:chOff x="6180234" y="1031875"/>
            <a:chExt cx="4496236" cy="21812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80234" y="2806816"/>
              <a:ext cx="4496236" cy="406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β-индолил-3-сірке </a:t>
              </a:r>
              <a:r>
                <a:rPr lang="kk-KZ" sz="2000" dirty="0">
                  <a:latin typeface="Arial" panose="020B0604020202020204" pitchFamily="34" charset="0"/>
                  <a:cs typeface="Arial" panose="020B0604020202020204" pitchFamily="34" charset="0"/>
                </a:rPr>
                <a:t>қышқылы 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ИСҚ)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Витамин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79" y="1031875"/>
              <a:ext cx="3215791" cy="169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 rot="16200000">
              <a:off x="5624467" y="1805965"/>
              <a:ext cx="17636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https://encrypted-tbn0.gstatic.com/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87436" y="4562463"/>
            <a:ext cx="5149808" cy="1928078"/>
            <a:chOff x="6166447" y="3822243"/>
            <a:chExt cx="5149808" cy="1928078"/>
          </a:xfrm>
        </p:grpSpPr>
        <p:pic>
          <p:nvPicPr>
            <p:cNvPr id="1028" name="Picture 4" descr="2,4-Дихлорфеноксиуксусная кислота — Википед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701" y="3822243"/>
              <a:ext cx="2989667" cy="140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 rot="16200000">
              <a:off x="5626660" y="4496131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66447" y="5350211"/>
              <a:ext cx="51498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2,4-дихлорфеноксисірке </a:t>
              </a:r>
              <a:r>
                <a:rPr lang="kk-KZ" sz="2000" dirty="0">
                  <a:latin typeface="Arial" panose="020B0604020202020204" pitchFamily="34" charset="0"/>
                  <a:cs typeface="Arial" panose="020B0604020202020204" pitchFamily="34" charset="0"/>
                </a:rPr>
                <a:t>қышқылы (</a:t>
              </a:r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2,4-Д</a:t>
              </a:r>
              <a:r>
                <a:rPr lang="kk-KZ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47345" y="2103849"/>
            <a:ext cx="4179799" cy="2062791"/>
            <a:chOff x="6776734" y="4303718"/>
            <a:chExt cx="4179799" cy="20627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776734" y="5966399"/>
              <a:ext cx="41797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α-нафтил-1-сірке </a:t>
              </a:r>
              <a:r>
                <a:rPr lang="kk-KZ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қышқылы (НСҚ)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0" name="Picture 6" descr="Альфа-нафтилуксусная кислота — Википед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179" y="4303718"/>
              <a:ext cx="2722680" cy="166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 rot="16200000">
              <a:off x="6138099" y="5112319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</a:p>
          </p:txBody>
        </p:sp>
      </p:grp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  <p:sp>
        <p:nvSpPr>
          <p:cNvPr id="2" name="Прямоугольник 1"/>
          <p:cNvSpPr/>
          <p:nvPr/>
        </p:nvSpPr>
        <p:spPr>
          <a:xfrm>
            <a:off x="322964" y="471125"/>
            <a:ext cx="11653768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Қоректік орта құрамына қосылатын </a:t>
            </a:r>
            <a:r>
              <a:rPr lang="kk-KZ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 фитогормондар:</a:t>
            </a:r>
            <a:r>
              <a:rPr lang="kk-KZ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ауксиндер, цитокининдер </a:t>
            </a:r>
            <a:endParaRPr lang="en-US" sz="2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628</Words>
  <Application>Microsoft Office PowerPoint</Application>
  <PresentationFormat>Широкоэкранный</PresentationFormat>
  <Paragraphs>215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ӘЛ-ФАРАБИ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Өсімдіктердің клеткалары мен ұлпа культураларын өсіруге  қажетті қоректік орталар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Пользователь Windows</dc:creator>
  <cp:lastModifiedBy>Пользователь Windows</cp:lastModifiedBy>
  <cp:revision>19</cp:revision>
  <dcterms:created xsi:type="dcterms:W3CDTF">2023-03-25T10:54:51Z</dcterms:created>
  <dcterms:modified xsi:type="dcterms:W3CDTF">2024-08-11T07:16:13Z</dcterms:modified>
</cp:coreProperties>
</file>